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88" r:id="rId4"/>
    <p:sldId id="270" r:id="rId5"/>
    <p:sldId id="271" r:id="rId6"/>
    <p:sldId id="257" r:id="rId7"/>
    <p:sldId id="272" r:id="rId8"/>
    <p:sldId id="258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59" r:id="rId21"/>
    <p:sldId id="260" r:id="rId22"/>
    <p:sldId id="261" r:id="rId23"/>
    <p:sldId id="262" r:id="rId24"/>
    <p:sldId id="263" r:id="rId25"/>
    <p:sldId id="264" r:id="rId26"/>
    <p:sldId id="284" r:id="rId27"/>
    <p:sldId id="285" r:id="rId28"/>
    <p:sldId id="286" r:id="rId29"/>
    <p:sldId id="265" r:id="rId30"/>
    <p:sldId id="266" r:id="rId31"/>
    <p:sldId id="267" r:id="rId32"/>
    <p:sldId id="287" r:id="rId33"/>
    <p:sldId id="268" r:id="rId34"/>
    <p:sldId id="269" r:id="rId3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28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754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49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055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223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6613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847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360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059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909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162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AE2B4-6CAB-4A46-A3AC-1B06A38FFFC7}" type="datetimeFigureOut">
              <a:rPr lang="hr-HR" smtClean="0"/>
              <a:t>2.5.2019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F7586-725C-41B6-B4B7-0A7217DCFA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30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pz.cerura.h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pz.cerura.hr/" TargetMode="External"/><Relationship Id="rId2" Type="http://schemas.openxmlformats.org/officeDocument/2006/relationships/hyperlink" Target="mailto:d.ruralis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f.hr/" TargetMode="External"/><Relationship Id="rId4" Type="http://schemas.openxmlformats.org/officeDocument/2006/relationships/hyperlink" Target="http://www.strukturnifondovi.h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126560" cy="648072"/>
          </a:xfrm>
        </p:spPr>
        <p:txBody>
          <a:bodyPr>
            <a:normAutofit fontScale="90000"/>
          </a:bodyPr>
          <a:lstStyle/>
          <a:p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UVODNA </a:t>
            </a:r>
            <a:r>
              <a:rPr lang="hr-HR" sz="3600" b="1" dirty="0"/>
              <a:t>KONFERENCIJA </a:t>
            </a:r>
            <a:r>
              <a:rPr lang="hr-HR" sz="3600" b="1" dirty="0" smtClean="0"/>
              <a:t>O PROJEKTU</a:t>
            </a:r>
            <a:r>
              <a:rPr lang="hr-HR" sz="2000" dirty="0" smtClean="0"/>
              <a:t/>
            </a:r>
            <a:br>
              <a:rPr lang="hr-HR" sz="2000" dirty="0" smtClean="0"/>
            </a:br>
            <a:endParaRPr lang="hr-HR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564904"/>
            <a:ext cx="8064896" cy="2448272"/>
          </a:xfrm>
        </p:spPr>
        <p:txBody>
          <a:bodyPr>
            <a:normAutofit/>
          </a:bodyPr>
          <a:lstStyle/>
          <a:p>
            <a:pPr marL="342900" lvl="0" indent="-34290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l-PL" altLang="sr-Latn-RS" sz="3600" b="1" kern="0" dirty="0">
                <a:solidFill>
                  <a:srgbClr val="000000"/>
                </a:solidFill>
                <a:latin typeface="Arial"/>
              </a:rPr>
              <a:t>Petak, 3.05.2019.g. u 12 sati </a:t>
            </a:r>
          </a:p>
          <a:p>
            <a:pPr marL="342900" lvl="0" indent="-34290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l-PL" altLang="sr-Latn-RS" sz="3600" b="1" kern="0" dirty="0">
                <a:solidFill>
                  <a:srgbClr val="000000"/>
                </a:solidFill>
                <a:latin typeface="Arial"/>
              </a:rPr>
              <a:t>u Alkarskim dvorima u Sinju</a:t>
            </a:r>
          </a:p>
          <a:p>
            <a:pPr marL="342900" lvl="0" indent="-342900" algn="l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kumimoji="0" lang="hr-HR" altLang="sr-Latn-R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lvl="0" indent="-342900" algn="l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hr-HR" altLang="sr-Latn-RS" kern="0" dirty="0">
              <a:solidFill>
                <a:srgbClr val="000000"/>
              </a:solidFill>
              <a:latin typeface="Arial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86106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r-HR" sz="2700" u="sng" dirty="0"/>
              <a:t>Dugotrajno </a:t>
            </a:r>
            <a:r>
              <a:rPr lang="hr-HR" sz="2700" u="sng" dirty="0" smtClean="0"/>
              <a:t>nezaposleni (</a:t>
            </a:r>
            <a:r>
              <a:rPr lang="hr-HR" sz="2700" u="sng" dirty="0"/>
              <a:t>mladi do 29  godina nezaposleni iznad 6 </a:t>
            </a:r>
            <a:r>
              <a:rPr lang="hr-HR" sz="2700" u="sng" dirty="0" smtClean="0"/>
              <a:t>mjeseci </a:t>
            </a:r>
            <a:r>
              <a:rPr lang="hr-HR" sz="2700" u="sng" dirty="0"/>
              <a:t>i osobe starije od 29 godina nezaposlene iznad </a:t>
            </a:r>
            <a:r>
              <a:rPr lang="hr-HR" sz="2700" u="sng" dirty="0" smtClean="0"/>
              <a:t>12 mj.)</a:t>
            </a:r>
            <a:r>
              <a:rPr lang="hr-HR" sz="2000" u="sng" dirty="0"/>
              <a:t/>
            </a:r>
            <a:br>
              <a:rPr lang="hr-HR" sz="2000" u="sng" dirty="0"/>
            </a:br>
            <a:endParaRPr lang="hr-HR" sz="2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2808312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hr-HR" dirty="0" smtClean="0">
                <a:solidFill>
                  <a:srgbClr val="00000A"/>
                </a:solidFill>
                <a:ea typeface="Droid Sans Fallback"/>
                <a:cs typeface="Times New Roman"/>
              </a:rPr>
              <a:t>Ako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su u </a:t>
            </a:r>
            <a:r>
              <a:rPr lang="hr-HR" b="1" dirty="0">
                <a:solidFill>
                  <a:srgbClr val="00000A"/>
                </a:solidFill>
                <a:ea typeface="Droid Sans Fallback"/>
                <a:cs typeface="Times New Roman"/>
              </a:rPr>
              <a:t>evidenciji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 nezaposlenih osoba HZZ-a – </a:t>
            </a:r>
            <a:r>
              <a:rPr lang="hr-HR" b="1" dirty="0">
                <a:solidFill>
                  <a:srgbClr val="00000A"/>
                </a:solidFill>
                <a:ea typeface="Droid Sans Fallback"/>
                <a:cs typeface="Times New Roman"/>
              </a:rPr>
              <a:t>potvrda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 o vođenju u evidenciji HZZ-a ili</a:t>
            </a:r>
            <a:endParaRPr lang="hr-HR" sz="2800" dirty="0">
              <a:solidFill>
                <a:srgbClr val="00000A"/>
              </a:solidFill>
              <a:ea typeface="Droid Sans Fallback"/>
              <a:cs typeface="Times New Roman"/>
            </a:endParaRPr>
          </a:p>
          <a:p>
            <a:pPr marL="514350" indent="-51435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hr-HR" dirty="0" smtClean="0">
                <a:solidFill>
                  <a:srgbClr val="00000A"/>
                </a:solidFill>
                <a:ea typeface="Droid Sans Fallback"/>
                <a:cs typeface="Times New Roman"/>
              </a:rPr>
              <a:t>Ako </a:t>
            </a:r>
            <a:r>
              <a:rPr lang="hr-HR" b="1" dirty="0">
                <a:solidFill>
                  <a:srgbClr val="00000A"/>
                </a:solidFill>
                <a:ea typeface="Droid Sans Fallback"/>
                <a:cs typeface="Times New Roman"/>
              </a:rPr>
              <a:t>nisu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 u evidenciji nezaposlenih osoba HZZ-a – </a:t>
            </a:r>
            <a:r>
              <a:rPr lang="hr-HR" b="1" dirty="0">
                <a:solidFill>
                  <a:srgbClr val="00000A"/>
                </a:solidFill>
                <a:ea typeface="Droid Sans Fallback"/>
                <a:cs typeface="Times New Roman"/>
              </a:rPr>
              <a:t>izjava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 osobe da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Calibri"/>
              </a:rPr>
              <a:t>nije redoviti učenik ili student,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nema posao, raspoloživa je za posao i aktivno traži posao treba sadržavati informaciju o razdoblju nezaposlenosti (iznad 6 odnosno iznad 12 mjeseci) i </a:t>
            </a:r>
            <a:r>
              <a:rPr lang="hr-HR" b="1" dirty="0">
                <a:solidFill>
                  <a:srgbClr val="00000A"/>
                </a:solidFill>
                <a:ea typeface="Droid Sans Fallback"/>
                <a:cs typeface="Times New Roman"/>
              </a:rPr>
              <a:t>osobna iskaznica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.</a:t>
            </a:r>
            <a:endParaRPr lang="hr-HR" sz="2800" dirty="0">
              <a:solidFill>
                <a:srgbClr val="00000A"/>
              </a:solidFill>
              <a:ea typeface="Droid Sans Fallback"/>
              <a:cs typeface="Times New Roman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761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hr-HR" sz="3200" u="sng" dirty="0" smtClean="0"/>
              <a:t>Dokazi pripadnosti ranjivoj skupini</a:t>
            </a:r>
            <a:endParaRPr lang="hr-HR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1"/>
            <a:ext cx="8229600" cy="2664297"/>
          </a:xfrm>
        </p:spPr>
        <p:txBody>
          <a:bodyPr/>
          <a:lstStyle/>
          <a:p>
            <a:r>
              <a:rPr lang="hr-HR" sz="3600" u="sng" dirty="0" smtClean="0"/>
              <a:t>Žene</a:t>
            </a:r>
            <a:r>
              <a:rPr lang="hr-HR" sz="3600" dirty="0" smtClean="0"/>
              <a:t> – osobna iskaznica</a:t>
            </a:r>
          </a:p>
          <a:p>
            <a:r>
              <a:rPr lang="pl-PL" sz="3600" u="sng" dirty="0"/>
              <a:t>Mladi</a:t>
            </a:r>
            <a:r>
              <a:rPr lang="pl-PL" sz="3600" dirty="0"/>
              <a:t> (od 15 do 29  godina</a:t>
            </a:r>
            <a:r>
              <a:rPr lang="pl-PL" sz="3600" dirty="0" smtClean="0"/>
              <a:t>) </a:t>
            </a:r>
            <a:r>
              <a:rPr lang="pl-PL" sz="3600" dirty="0"/>
              <a:t>- osobna iskaznica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1053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hr-HR" dirty="0"/>
              <a:t>Hrvatski </a:t>
            </a:r>
            <a:r>
              <a:rPr lang="hr-HR" dirty="0" smtClean="0"/>
              <a:t>branitelji - dokaz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2808312"/>
          </a:xfrm>
        </p:spPr>
        <p:txBody>
          <a:bodyPr/>
          <a:lstStyle/>
          <a:p>
            <a:r>
              <a:rPr lang="hr-HR" b="1" dirty="0"/>
              <a:t>potvrda</a:t>
            </a:r>
            <a:r>
              <a:rPr lang="hr-HR" dirty="0"/>
              <a:t> o statusu hrvatskog branitelja iz Domovinskog rata (koju izdaje: Ministarstvo obrane, odnosno Ministarstvo unutarnjih poslova) </a:t>
            </a:r>
          </a:p>
        </p:txBody>
      </p:sp>
    </p:spTree>
    <p:extLst>
      <p:ext uri="{BB962C8B-B14F-4D97-AF65-F5344CB8AC3E}">
        <p14:creationId xmlns:p14="http://schemas.microsoft.com/office/powerpoint/2010/main" val="38224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76064"/>
          </a:xfrm>
        </p:spPr>
        <p:txBody>
          <a:bodyPr>
            <a:normAutofit/>
          </a:bodyPr>
          <a:lstStyle/>
          <a:p>
            <a:r>
              <a:rPr lang="hr-HR" sz="2800" u="sng" dirty="0"/>
              <a:t>Članovi obitelji stradalnika/ca Domovinskog rata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3312368"/>
          </a:xfrm>
        </p:spPr>
        <p:txBody>
          <a:bodyPr>
            <a:noAutofit/>
          </a:bodyPr>
          <a:lstStyle/>
          <a:p>
            <a:r>
              <a:rPr lang="hr-HR" sz="2800" b="1" dirty="0">
                <a:ea typeface="Droid Sans Fallback"/>
                <a:cs typeface="Times New Roman"/>
              </a:rPr>
              <a:t>Potvrda</a:t>
            </a:r>
            <a:r>
              <a:rPr lang="hr-HR" sz="2800" dirty="0">
                <a:ea typeface="Droid Sans Fallback"/>
                <a:cs typeface="Times New Roman"/>
              </a:rPr>
              <a:t> o statusu člana obitelji smrtno stradalog, zatočenog ili nestalog  hrvatskog branitelja iz </a:t>
            </a:r>
            <a:r>
              <a:rPr lang="hr-HR" sz="2800" dirty="0" smtClean="0">
                <a:ea typeface="Droid Sans Fallback"/>
                <a:cs typeface="Times New Roman"/>
              </a:rPr>
              <a:t>Dom. </a:t>
            </a:r>
            <a:r>
              <a:rPr lang="hr-HR" sz="2800" dirty="0">
                <a:ea typeface="Droid Sans Fallback"/>
                <a:cs typeface="Times New Roman"/>
              </a:rPr>
              <a:t>rata koju izdaje nadležni Ured državne </a:t>
            </a:r>
            <a:r>
              <a:rPr lang="hr-HR" sz="2800" dirty="0" smtClean="0">
                <a:ea typeface="Droid Sans Fallback"/>
                <a:cs typeface="Times New Roman"/>
              </a:rPr>
              <a:t>uprave</a:t>
            </a:r>
          </a:p>
          <a:p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za članove obitelji HRVI-a: </a:t>
            </a:r>
            <a:r>
              <a:rPr lang="hr-H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rugostupanjsko </a:t>
            </a:r>
            <a:r>
              <a:rPr 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rješenje </a:t>
            </a:r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Ministarstva hrvatskih branitelja o utvrđenom statusu HRVI ili </a:t>
            </a:r>
            <a:r>
              <a:rPr 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potvrda</a:t>
            </a:r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 nadležnog Ureda državne uprave o status HRVI i </a:t>
            </a:r>
            <a:r>
              <a:rPr 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rodni list/vjenčani list</a:t>
            </a:r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713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hr-HR" sz="3200" u="sng" dirty="0"/>
              <a:t>Djeca hrvatskih ratnih vojnih invalida (osobe starije od 15 godina)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2520281"/>
          </a:xfrm>
        </p:spPr>
        <p:txBody>
          <a:bodyPr>
            <a:normAutofit/>
          </a:bodyPr>
          <a:lstStyle/>
          <a:p>
            <a:r>
              <a:rPr lang="vi-VN" sz="2800" dirty="0"/>
              <a:t>rodni list ili osobna iskaznica i drugostupanjsko rješenje Ministarstva branitelja za roditelja o utvrđenom statusu HRVI ili potvrda nadležnog Ureda državne uprave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419676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20080"/>
          </a:xfrm>
        </p:spPr>
        <p:txBody>
          <a:bodyPr>
            <a:noAutofit/>
          </a:bodyPr>
          <a:lstStyle/>
          <a:p>
            <a:r>
              <a:rPr lang="hr-HR" sz="3200" u="sng" dirty="0"/>
              <a:t>Djeca dragovoljaca Domovinskog rata (osobe starije od 15 godina)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420887"/>
            <a:ext cx="8229600" cy="2592289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rodni list ili osobna iskaznica i potvrda o statusu dragovoljca iz Domovinskog rata za roditelja</a:t>
            </a:r>
            <a:endParaRPr lang="hr-HR" sz="2800" dirty="0">
              <a:solidFill>
                <a:srgbClr val="00000A"/>
              </a:solidFill>
              <a:ea typeface="Droid Sans Fallback"/>
              <a:cs typeface="Times New Roman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81518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20080"/>
          </a:xfrm>
        </p:spPr>
        <p:txBody>
          <a:bodyPr>
            <a:normAutofit/>
          </a:bodyPr>
          <a:lstStyle/>
          <a:p>
            <a:r>
              <a:rPr lang="hr-HR" sz="3200" u="sng" dirty="0"/>
              <a:t>Osobe s invaliditetom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664297"/>
          </a:xfrm>
        </p:spPr>
        <p:txBody>
          <a:bodyPr/>
          <a:lstStyle/>
          <a:p>
            <a:r>
              <a:rPr lang="hr-HR" dirty="0"/>
              <a:t>Nalaz, rješenje ili mišljenje relevantnog tijela vještačenja koje dokazuje vrstu ili stupanj ili postotak oštećenja </a:t>
            </a:r>
          </a:p>
        </p:txBody>
      </p:sp>
    </p:spTree>
    <p:extLst>
      <p:ext uri="{BB962C8B-B14F-4D97-AF65-F5344CB8AC3E}">
        <p14:creationId xmlns:p14="http://schemas.microsoft.com/office/powerpoint/2010/main" val="2816317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92088"/>
          </a:xfrm>
        </p:spPr>
        <p:txBody>
          <a:bodyPr>
            <a:noAutofit/>
          </a:bodyPr>
          <a:lstStyle/>
          <a:p>
            <a:r>
              <a:rPr lang="hr-HR" sz="3200" u="sng" dirty="0"/>
              <a:t>Nacionalne manjine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1"/>
            <a:ext cx="8229600" cy="2376265"/>
          </a:xfrm>
        </p:spPr>
        <p:txBody>
          <a:bodyPr/>
          <a:lstStyle/>
          <a:p>
            <a:r>
              <a:rPr lang="hr-HR" dirty="0"/>
              <a:t>Izjava osobe o pripadnosti nacionalnoj manjini</a:t>
            </a:r>
          </a:p>
        </p:txBody>
      </p:sp>
    </p:spTree>
    <p:extLst>
      <p:ext uri="{BB962C8B-B14F-4D97-AF65-F5344CB8AC3E}">
        <p14:creationId xmlns:p14="http://schemas.microsoft.com/office/powerpoint/2010/main" val="2496905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20080"/>
          </a:xfrm>
        </p:spPr>
        <p:txBody>
          <a:bodyPr>
            <a:normAutofit/>
          </a:bodyPr>
          <a:lstStyle/>
          <a:p>
            <a:r>
              <a:rPr lang="pl-PL" sz="3200" u="sng" dirty="0"/>
              <a:t>Osobe od 50 godina i starije</a:t>
            </a:r>
            <a:endParaRPr lang="hr-HR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5"/>
            <a:ext cx="8229600" cy="2520281"/>
          </a:xfrm>
        </p:spPr>
        <p:txBody>
          <a:bodyPr/>
          <a:lstStyle/>
          <a:p>
            <a:r>
              <a:rPr lang="hr-HR" dirty="0"/>
              <a:t>Osobna iskaznica</a:t>
            </a:r>
          </a:p>
        </p:txBody>
      </p:sp>
    </p:spTree>
    <p:extLst>
      <p:ext uri="{BB962C8B-B14F-4D97-AF65-F5344CB8AC3E}">
        <p14:creationId xmlns:p14="http://schemas.microsoft.com/office/powerpoint/2010/main" val="1693228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/>
          </a:bodyPr>
          <a:lstStyle/>
          <a:p>
            <a:r>
              <a:rPr lang="hr-HR" sz="3200" u="sng" dirty="0"/>
              <a:t>Pripadnici ostalih ranjivih skupina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2664296"/>
          </a:xfrm>
        </p:spPr>
        <p:txBody>
          <a:bodyPr/>
          <a:lstStyle/>
          <a:p>
            <a:r>
              <a:rPr lang="nn-NO" dirty="0"/>
              <a:t>Relevanti dokument iz kojeg je </a:t>
            </a:r>
            <a:r>
              <a:rPr lang="nn-NO" dirty="0" smtClean="0"/>
              <a:t>vidljiv </a:t>
            </a:r>
            <a:r>
              <a:rPr lang="nn-NO" dirty="0"/>
              <a:t>status pripadnosti ranjivoj skupini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418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hr-HR" sz="2000" b="1" dirty="0">
                <a:solidFill>
                  <a:prstClr val="black"/>
                </a:solidFill>
              </a:rPr>
              <a:t>Europski socijalni fond</a:t>
            </a:r>
            <a:br>
              <a:rPr lang="hr-HR" sz="2000" b="1" dirty="0">
                <a:solidFill>
                  <a:prstClr val="black"/>
                </a:solidFill>
              </a:rPr>
            </a:br>
            <a:r>
              <a:rPr lang="hr-HR" sz="2000" b="1" dirty="0">
                <a:solidFill>
                  <a:prstClr val="black"/>
                </a:solidFill>
              </a:rPr>
              <a:t>Operativni program Učinkoviti ljudski potencijali 2014. – 2020. </a:t>
            </a:r>
            <a:br>
              <a:rPr lang="hr-HR" sz="2000" b="1" dirty="0">
                <a:solidFill>
                  <a:prstClr val="black"/>
                </a:solidFill>
              </a:rPr>
            </a:br>
            <a:r>
              <a:rPr lang="hr-HR" sz="2000" b="1" dirty="0">
                <a:solidFill>
                  <a:prstClr val="black"/>
                </a:solidFill>
              </a:rPr>
              <a:t>Lokalne inicijative za poticanje zapošljavanja - faza III UP.01.3.1.01</a:t>
            </a:r>
            <a:r>
              <a:rPr lang="hr-HR" sz="1800" b="1" dirty="0">
                <a:solidFill>
                  <a:prstClr val="black"/>
                </a:solidFill>
              </a:rPr>
              <a:t>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7"/>
            <a:ext cx="8229600" cy="2592288"/>
          </a:xfrm>
        </p:spPr>
        <p:txBody>
          <a:bodyPr/>
          <a:lstStyle/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000" b="1" kern="0" dirty="0">
                <a:solidFill>
                  <a:srgbClr val="000000"/>
                </a:solidFill>
                <a:latin typeface="Arial"/>
              </a:rPr>
              <a:t>Upravljačko tijelo: </a:t>
            </a:r>
            <a:r>
              <a:rPr lang="hr-HR" altLang="sr-Latn-RS" sz="2000" kern="0" dirty="0">
                <a:solidFill>
                  <a:srgbClr val="000000"/>
                </a:solidFill>
                <a:latin typeface="Arial"/>
              </a:rPr>
              <a:t>Ministarstvo rada i mirovinskog sustava</a:t>
            </a:r>
          </a:p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000" b="1" kern="0" dirty="0">
                <a:solidFill>
                  <a:srgbClr val="000000"/>
                </a:solidFill>
                <a:latin typeface="Arial"/>
              </a:rPr>
              <a:t>Posredničko tijelo razine 2: </a:t>
            </a:r>
            <a:r>
              <a:rPr lang="hr-HR" altLang="sr-Latn-RS" sz="2000" kern="0" dirty="0">
                <a:solidFill>
                  <a:srgbClr val="000000"/>
                </a:solidFill>
                <a:latin typeface="Arial"/>
              </a:rPr>
              <a:t>Hrvatski zavod za zapošljavanje</a:t>
            </a:r>
          </a:p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000" b="1" kern="0" dirty="0">
                <a:solidFill>
                  <a:srgbClr val="000000"/>
                </a:solidFill>
                <a:latin typeface="Arial"/>
              </a:rPr>
              <a:t>Naziv projekta: </a:t>
            </a: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000" b="1" kern="0" dirty="0">
                <a:solidFill>
                  <a:srgbClr val="000000"/>
                </a:solidFill>
                <a:latin typeface="Arial"/>
              </a:rPr>
              <a:t>	</a:t>
            </a:r>
            <a:r>
              <a:rPr lang="hr-HR" altLang="sr-Latn-RS" sz="2000" kern="0" dirty="0">
                <a:solidFill>
                  <a:srgbClr val="000000"/>
                </a:solidFill>
                <a:latin typeface="Arial"/>
              </a:rPr>
              <a:t>Lokalno partnerstvo za zapošljavanje Cetinske krajine</a:t>
            </a:r>
            <a:br>
              <a:rPr lang="hr-HR" altLang="sr-Latn-RS" sz="2000" kern="0" dirty="0">
                <a:solidFill>
                  <a:srgbClr val="000000"/>
                </a:solidFill>
                <a:latin typeface="Arial"/>
              </a:rPr>
            </a:br>
            <a:r>
              <a:rPr lang="hr-HR" altLang="sr-Latn-RS" sz="2000" kern="0" dirty="0">
                <a:solidFill>
                  <a:srgbClr val="000000"/>
                </a:solidFill>
                <a:latin typeface="Arial"/>
              </a:rPr>
              <a:t>Kodni broj: UP.01.3.1.01.0026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53155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/>
          <a:lstStyle/>
          <a:p>
            <a:r>
              <a:rPr lang="hr-HR" dirty="0" smtClean="0"/>
              <a:t>Elementi projekta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Intervencije na tržištu rada i klubovi za zapošljavanje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Promidžba i vidljivost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Upravljanje projektom i administracija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1067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pl-PL" sz="3100" u="sng" dirty="0" smtClean="0"/>
              <a:t>1. Intervencije na tržištu rada i klubovi za zapošljavanje</a:t>
            </a:r>
            <a:r>
              <a:rPr lang="pl-PL" dirty="0" smtClean="0"/>
              <a:t/>
            </a:r>
            <a:br>
              <a:rPr lang="pl-PL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240360"/>
          </a:xfrm>
        </p:spPr>
        <p:txBody>
          <a:bodyPr>
            <a:normAutofit/>
          </a:bodyPr>
          <a:lstStyle/>
          <a:p>
            <a:r>
              <a:rPr lang="hr-HR" dirty="0" smtClean="0"/>
              <a:t>a)	Konferencija o nezaposlenosti ranjivih skupina u Cetinskoj krajini </a:t>
            </a:r>
          </a:p>
          <a:p>
            <a:r>
              <a:rPr lang="hr-HR" dirty="0" smtClean="0"/>
              <a:t>b)	Analiza strukture nezaposlenih pripadnika ranjivih skupina prijavljenih na HZZ-u Ispostave Sinj i Trilj.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47974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2808312"/>
          </a:xfrm>
        </p:spPr>
        <p:txBody>
          <a:bodyPr>
            <a:normAutofit/>
          </a:bodyPr>
          <a:lstStyle/>
          <a:p>
            <a:r>
              <a:rPr lang="hr-HR" dirty="0"/>
              <a:t>c)	Okrugli stol: Zanimanja koja su tražena na tržištu rada Cetinske krajine</a:t>
            </a:r>
          </a:p>
          <a:p>
            <a:r>
              <a:rPr lang="hr-HR" dirty="0" smtClean="0"/>
              <a:t>d</a:t>
            </a:r>
            <a:r>
              <a:rPr lang="hr-HR" dirty="0"/>
              <a:t>)	Definiranje </a:t>
            </a:r>
            <a:r>
              <a:rPr lang="hr-HR" dirty="0" smtClean="0"/>
              <a:t>programa </a:t>
            </a:r>
            <a:r>
              <a:rPr lang="hr-HR" dirty="0"/>
              <a:t>osposobljavanja za zaštitara i njegovateljicu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62474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e)	Anketiranje nezaposlenih pripadnica/ka ranjivih skupina </a:t>
            </a:r>
          </a:p>
          <a:p>
            <a:r>
              <a:rPr lang="hr-HR" dirty="0"/>
              <a:t>f)	Psihologijska obrada kandidata za zaštitara i kandidatkinja za njegovateljice </a:t>
            </a:r>
          </a:p>
          <a:p>
            <a:r>
              <a:rPr lang="hr-HR" dirty="0"/>
              <a:t>g)	Pojedinačni intervjui kandidat(a)kinja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5070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8"/>
          </a:xfrm>
        </p:spPr>
        <p:txBody>
          <a:bodyPr>
            <a:normAutofit/>
          </a:bodyPr>
          <a:lstStyle/>
          <a:p>
            <a:r>
              <a:rPr lang="hr-HR" dirty="0"/>
              <a:t>h)	Odabir polaznika za zaštitare i polaznice za njegovateljice</a:t>
            </a:r>
          </a:p>
          <a:p>
            <a:r>
              <a:rPr lang="hr-HR" dirty="0"/>
              <a:t>i)	Radionice razvoja osnovnih komunikacijskih vještina za polaznike/ce </a:t>
            </a:r>
          </a:p>
          <a:p>
            <a:r>
              <a:rPr lang="hr-HR" dirty="0"/>
              <a:t>j)	Radionice računalnog opismenjavanja njegovateljica 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6072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k)	Program osposobljavanja za zaštitara </a:t>
            </a:r>
          </a:p>
          <a:p>
            <a:r>
              <a:rPr lang="hr-HR" dirty="0" smtClean="0"/>
              <a:t>l)	Program osposobljavanja za njegovateljice</a:t>
            </a:r>
          </a:p>
          <a:p>
            <a:r>
              <a:rPr lang="hr-HR" dirty="0" smtClean="0"/>
              <a:t>m)	Psihologijska podrška polaznicima za zaštitare i njegovateljice </a:t>
            </a:r>
          </a:p>
        </p:txBody>
      </p:sp>
    </p:spTree>
    <p:extLst>
      <p:ext uri="{BB962C8B-B14F-4D97-AF65-F5344CB8AC3E}">
        <p14:creationId xmlns:p14="http://schemas.microsoft.com/office/powerpoint/2010/main" val="4087022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</p:spPr>
        <p:txBody>
          <a:bodyPr>
            <a:norm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2520281"/>
          </a:xfrm>
        </p:spPr>
        <p:txBody>
          <a:bodyPr>
            <a:normAutofit/>
          </a:bodyPr>
          <a:lstStyle/>
          <a:p>
            <a:r>
              <a:rPr lang="hr-HR" dirty="0"/>
              <a:t>n)	Okrugli stol: Što poslije osposobljavanja </a:t>
            </a:r>
          </a:p>
          <a:p>
            <a:r>
              <a:rPr lang="hr-HR" dirty="0"/>
              <a:t>o)	Radionica: Osnivanje i rad Kluba za zapošljavanje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9885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p)	Nabava opreme za Klub za zapošljavanje </a:t>
            </a:r>
          </a:p>
          <a:p>
            <a:r>
              <a:rPr lang="hr-HR" dirty="0"/>
              <a:t>q)	Otvoren </a:t>
            </a:r>
            <a:r>
              <a:rPr lang="hr-HR" dirty="0" smtClean="0"/>
              <a:t>Klub </a:t>
            </a:r>
            <a:r>
              <a:rPr lang="hr-HR" dirty="0"/>
              <a:t>za zapošljavanje u Sinju</a:t>
            </a:r>
          </a:p>
          <a:p>
            <a:r>
              <a:rPr lang="hr-HR" dirty="0"/>
              <a:t>r)	U Klubu se održavaju motivacijske i edukacijske radionice (jednom tjedno) za nezaposlene a teme su: pisanje životopisa, pisanje molbe, vježbanje razgovora s poslodavcem, razgovor o karijeri, kako pronaći posao, volontiranjem do posla, mjere zapošljavanja i samozapošljavanja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8748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>
            <a:noAutofit/>
          </a:bodyPr>
          <a:lstStyle/>
          <a:p>
            <a:r>
              <a:rPr lang="pl-PL" sz="2800" u="sng" dirty="0">
                <a:solidFill>
                  <a:prstClr val="black"/>
                </a:solidFill>
              </a:rPr>
              <a:t>1. Intervencije na tržištu rada i klubovi za zapošljavanje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s)	Na kraju projekta partneri osnivaju udrugu Lokalno partnerstvo za zapošljavanje Cetinske krajine kao inovativni oblik koji će institucionalno razvijati projekt kada on i de jure završi.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79060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20080"/>
          </a:xfrm>
        </p:spPr>
        <p:txBody>
          <a:bodyPr>
            <a:normAutofit/>
          </a:bodyPr>
          <a:lstStyle/>
          <a:p>
            <a:r>
              <a:rPr lang="hr-HR" sz="3200" u="sng" dirty="0" smtClean="0"/>
              <a:t>2. Promidžba i vidljivost</a:t>
            </a:r>
            <a:endParaRPr lang="hr-HR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Internet stranica projekta – </a:t>
            </a:r>
            <a:r>
              <a:rPr lang="hr-HR" dirty="0" smtClean="0">
                <a:hlinkClick r:id="rId2"/>
              </a:rPr>
              <a:t>WWW.LPZ.CERURA.HR</a:t>
            </a:r>
            <a:r>
              <a:rPr lang="hr-HR" dirty="0" smtClean="0"/>
              <a:t> sve informacije o projektu i korištenim materijalima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Tiskana 2 roll-up plakata, 6 stolnih zastavica RH i EU za javne nastupe 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Tiskano i podijeljeno 300 plakata, 3000 letaka i 400 brošura o projektu, 500 blokova i olovaka s oznakom projekta 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Održane 3 konferencije o projektu (najava 18 radio spotova i 3 emisije) 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Emitirano 5 radio emisija o projektu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Najmanje 5 objava u medijima.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626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Autofit/>
          </a:bodyPr>
          <a:lstStyle/>
          <a:p>
            <a:r>
              <a:rPr lang="hr-HR" sz="3600" dirty="0" smtClean="0"/>
              <a:t>Izjava o zaštiti podataka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0"/>
              </a:spcAft>
              <a:buNone/>
              <a:tabLst>
                <a:tab pos="3060065" algn="ctr"/>
                <a:tab pos="6120130" algn="r"/>
              </a:tabLst>
            </a:pPr>
            <a:r>
              <a:rPr lang="hr-HR" kern="100" dirty="0">
                <a:latin typeface="Liberation Serif"/>
                <a:ea typeface="Noto Sans CJK SC Regular"/>
                <a:cs typeface="Lohit Devanagari"/>
              </a:rPr>
              <a:t>Sudionici su upoznati da se njihovi podaci koriste isključivo u svrhu tekućeg rada Centra za ruralni razvoj CERURA HR, a na temelju Uredbi </a:t>
            </a:r>
            <a:r>
              <a:rPr lang="hr-HR" kern="100" dirty="0" smtClean="0">
                <a:latin typeface="Liberation Serif"/>
                <a:ea typeface="Noto Sans CJK SC Regular"/>
                <a:cs typeface="Lohit Devanagari"/>
              </a:rPr>
              <a:t>1303/2013</a:t>
            </a:r>
            <a:r>
              <a:rPr lang="hr-HR" kern="100" dirty="0" smtClean="0">
                <a:latin typeface="Liberation Serif"/>
                <a:ea typeface="Noto Sans CJK SC Regular"/>
                <a:cs typeface="Lohit Devanagari"/>
              </a:rPr>
              <a:t>, 1305/2013, 1306/2013, 808/2014,809/2014,907/2014 </a:t>
            </a:r>
            <a:r>
              <a:rPr lang="hr-HR" kern="100" dirty="0">
                <a:latin typeface="Liberation Serif"/>
                <a:ea typeface="Noto Sans CJK SC Regular"/>
                <a:cs typeface="Lohit Devanagari"/>
              </a:rPr>
              <a:t>i 834/2014, u skladu s propisima koji uređuju zaštitu osobnih podataka, posebno Uredbom (EU) 2016/679 Europskog  parlamenta i Vijeća od 27. Travnja 2016. o zaštiti  pojedinaca u vezi s obradom osobnih podataka i o slobodnom  kretanju  takvih podataka te o stavljanju izvan snage Direktive 95/46/EZ (Opća uredba o zaštiti podataka).</a:t>
            </a:r>
            <a:endParaRPr lang="hr-HR" sz="4800" kern="100" dirty="0">
              <a:latin typeface="Liberation Serif"/>
              <a:ea typeface="Noto Sans CJK SC Regular"/>
              <a:cs typeface="Lohit Devanagari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62663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hr-HR" sz="3600" u="sng" dirty="0" smtClean="0"/>
              <a:t>3. Upravljanje projektom i administracija</a:t>
            </a:r>
            <a:endParaRPr lang="hr-HR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vi-VN" sz="2800" dirty="0" smtClean="0"/>
              <a:t>Imenovan projektni tim od 6 osoba (voditelj iz CERURE, predstavnici: HZZ Ispostava Sinj, Ispostave Trilj, SDŽ, RERE, LAG-a), održano 25 sastanaka </a:t>
            </a:r>
          </a:p>
          <a:p>
            <a:pPr marL="514350" indent="-514350">
              <a:buFont typeface="+mj-lt"/>
              <a:buAutoNum type="alphaLcParenR"/>
            </a:pPr>
            <a:r>
              <a:rPr lang="vi-VN" sz="2800" dirty="0" smtClean="0"/>
              <a:t>Izrađen akcijski plan provedbe projektnih aktivnosti </a:t>
            </a:r>
          </a:p>
          <a:p>
            <a:pPr marL="514350" indent="-514350">
              <a:buFont typeface="+mj-lt"/>
              <a:buAutoNum type="alphaLcParenR"/>
            </a:pPr>
            <a:r>
              <a:rPr lang="vi-VN" sz="2800" dirty="0" smtClean="0"/>
              <a:t>Izrađeni i pripremljeni ZnS-i</a:t>
            </a:r>
          </a:p>
          <a:p>
            <a:pPr marL="514350" indent="-514350">
              <a:buFont typeface="+mj-lt"/>
              <a:buAutoNum type="alphaLcParenR"/>
            </a:pPr>
            <a:r>
              <a:rPr lang="vi-VN" sz="2800" dirty="0" smtClean="0"/>
              <a:t>Izrađen završni izvještaj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51055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Autofit/>
          </a:bodyPr>
          <a:lstStyle/>
          <a:p>
            <a:r>
              <a:rPr lang="hr-HR" sz="3200" u="sng" dirty="0" smtClean="0"/>
              <a:t>Očekivani rezultati projekta</a:t>
            </a:r>
            <a:endParaRPr lang="hr-HR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15 pripadnika ciljanih skupina završilo program osposobljavanja za zaštitara i povećali svoju mogućnost zapošljavanja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20 pripadnica ciljanih skupina završilo program osposobljavanja za njegovateljicu i povećale svoju mogućnosti zapošljavanja i samozapošljavanja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6466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Autofit/>
          </a:bodyPr>
          <a:lstStyle/>
          <a:p>
            <a:r>
              <a:rPr lang="hr-HR" sz="3200" u="sng" dirty="0">
                <a:solidFill>
                  <a:prstClr val="black"/>
                </a:solidFill>
              </a:rPr>
              <a:t>Očekivani rezultati projekta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Osnovan Klub za traženje posla u kojem se pripadnici ciljnih skupina (60) motiviraju, educiraju i osnaživaju za povratak na tržište rada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Osnovano Lokalno partnerstvo za zapošljavanje Cetinske krajine kao institucionalni strateški model za zapošljavanje na lokalnom području.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2437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hr-HR" sz="4000" u="sng" dirty="0" smtClean="0"/>
              <a:t>Pokazatelji projekta</a:t>
            </a:r>
            <a:endParaRPr lang="hr-HR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Specifični pokazatelj ostvarenja OPULJP-a  SO112: </a:t>
            </a:r>
          </a:p>
          <a:p>
            <a:r>
              <a:rPr lang="hr-HR" i="1" dirty="0" smtClean="0"/>
              <a:t>Nezaposleni pripadnici ranjivih skupina, kao što je definirano u Strategiji za razvoj ljudskih potencijala SDŽ: </a:t>
            </a:r>
            <a:r>
              <a:rPr lang="hr-HR" b="1" i="1" dirty="0" smtClean="0"/>
              <a:t>60 pripadnika ciljanih skupina  su anketirani, motivirani, selektirani i educirani za programe osposobljavanja i radu u Klubu za traženje posla</a:t>
            </a:r>
            <a:r>
              <a:rPr lang="hr-HR" dirty="0" smtClean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810292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r>
              <a:rPr lang="hr-HR" u="sng" dirty="0" smtClean="0"/>
              <a:t>Kontakt za više informacija </a:t>
            </a: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8"/>
          </a:xfrm>
        </p:spPr>
        <p:txBody>
          <a:bodyPr>
            <a:normAutofit fontScale="92500"/>
          </a:bodyPr>
          <a:lstStyle/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kumimoji="0" lang="hr-HR" altLang="sr-Latn-R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Adresa ureda: Brnaze 410, 21 230 Sinj (bivši Alkom)</a:t>
            </a:r>
          </a:p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kumimoji="0" lang="hr-HR" altLang="sr-Latn-R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Tel: +385 21 824 504, E-pošta: </a:t>
            </a:r>
            <a:r>
              <a:rPr kumimoji="0" lang="hr-HR" altLang="sr-Latn-R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2"/>
              </a:rPr>
              <a:t>d.ruralis@gmail.com</a:t>
            </a:r>
            <a:endParaRPr kumimoji="0" lang="hr-HR" altLang="sr-Latn-R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kumimoji="0" lang="hr-HR" altLang="sr-Latn-R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3"/>
              </a:rPr>
              <a:t>WWW.LPZ.CERURA.HR</a:t>
            </a:r>
            <a:r>
              <a:rPr kumimoji="0" lang="hr-HR" altLang="sr-Latn-R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endParaRPr kumimoji="0" lang="hr-HR" altLang="sr-Latn-R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kumimoji="0" lang="pt-B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Više o EU fondovima na </a:t>
            </a:r>
            <a:r>
              <a:rPr kumimoji="0" lang="pt-B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4"/>
              </a:rPr>
              <a:t>www.strukturnifondovi.hr</a:t>
            </a:r>
            <a:r>
              <a:rPr kumimoji="0" lang="hr-H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pt-B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 </a:t>
            </a:r>
            <a:r>
              <a:rPr kumimoji="0" lang="pt-B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hlinkClick r:id="rId5"/>
              </a:rPr>
              <a:t>www.esf.hr</a:t>
            </a:r>
            <a:r>
              <a:rPr kumimoji="0" lang="hr-HR" altLang="sr-Latn-R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000" kern="0" dirty="0">
                <a:solidFill>
                  <a:srgbClr val="000000"/>
                </a:solidFill>
                <a:latin typeface="Arial"/>
              </a:rPr>
              <a:t>Organizacija konferencije je sufinancirana u okviru Operativnog programa Učinkoviti ljudski potencijali 2014.-2020., iz Europskog socijalnog </a:t>
            </a:r>
            <a:r>
              <a:rPr lang="hr-HR" altLang="sr-Latn-RS" sz="2000" kern="0" dirty="0" smtClean="0">
                <a:solidFill>
                  <a:srgbClr val="000000"/>
                </a:solidFill>
                <a:latin typeface="Arial"/>
              </a:rPr>
              <a:t>fonda.</a:t>
            </a:r>
            <a:endParaRPr kumimoji="0" lang="hr-HR" altLang="sr-Latn-R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446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/>
          </a:bodyPr>
          <a:lstStyle/>
          <a:p>
            <a:r>
              <a:rPr lang="pl-PL" sz="2400" b="1" u="sng" dirty="0"/>
              <a:t>Lokalno partnerstvo za zapošljavanje Cetinske krajine</a:t>
            </a:r>
            <a:endParaRPr lang="hr-HR" sz="2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lnSpcReduction="10000"/>
          </a:bodyPr>
          <a:lstStyle/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hr-HR" altLang="sr-Latn-RS" sz="2400" b="1" kern="0" dirty="0" smtClean="0">
                <a:solidFill>
                  <a:srgbClr val="000000"/>
                </a:solidFill>
                <a:latin typeface="Arial"/>
              </a:rPr>
              <a:t>Ukupna </a:t>
            </a:r>
            <a:r>
              <a:rPr lang="hr-HR" altLang="sr-Latn-RS" sz="2400" b="1" kern="0" dirty="0">
                <a:solidFill>
                  <a:srgbClr val="000000"/>
                </a:solidFill>
                <a:latin typeface="Arial"/>
              </a:rPr>
              <a:t>vrijednost </a:t>
            </a:r>
            <a:r>
              <a:rPr lang="hr-HR" altLang="sr-Latn-RS" sz="2400" kern="0" dirty="0">
                <a:solidFill>
                  <a:srgbClr val="000000"/>
                </a:solidFill>
                <a:latin typeface="Arial"/>
              </a:rPr>
              <a:t>projekta, prema Ugovoru (članak 3.3.) iznosi 953.300,900 kuna. Europska unija iz Europskog socijalnog fonda sufinancira bespovratna sredstava u iznosu od 810.305,765 kuna a Republika Hrvatska iz Državnog proračuna sufinancira bespovratna sredstva u iznosu od 142.995,135 </a:t>
            </a:r>
            <a:r>
              <a:rPr lang="hr-HR" altLang="sr-Latn-RS" sz="2400" kern="0" dirty="0" smtClean="0">
                <a:solidFill>
                  <a:srgbClr val="000000"/>
                </a:solidFill>
                <a:latin typeface="Arial"/>
              </a:rPr>
              <a:t>kuna.</a:t>
            </a:r>
          </a:p>
          <a:p>
            <a:pPr lvl="0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pl-PL" altLang="sr-Latn-RS" sz="2400" b="1" kern="0" dirty="0" smtClean="0">
                <a:solidFill>
                  <a:srgbClr val="000000"/>
                </a:solidFill>
                <a:latin typeface="Arial"/>
              </a:rPr>
              <a:t>Razdoblje </a:t>
            </a:r>
            <a:r>
              <a:rPr lang="pl-PL" altLang="sr-Latn-RS" sz="2400" b="1" kern="0" dirty="0">
                <a:solidFill>
                  <a:srgbClr val="000000"/>
                </a:solidFill>
                <a:latin typeface="Arial"/>
              </a:rPr>
              <a:t>provedbe projekta: </a:t>
            </a:r>
            <a:r>
              <a:rPr lang="pl-PL" altLang="sr-Latn-RS" sz="2400" b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pl-PL" altLang="sr-Latn-RS" sz="2400" b="1" kern="0" dirty="0" smtClean="0">
                <a:solidFill>
                  <a:srgbClr val="000000"/>
                </a:solidFill>
                <a:latin typeface="Arial"/>
              </a:rPr>
            </a:br>
            <a:endParaRPr lang="pl-PL" altLang="sr-Latn-RS" sz="2400" b="1" kern="0" dirty="0" smtClean="0">
              <a:solidFill>
                <a:srgbClr val="000000"/>
              </a:solidFill>
              <a:latin typeface="Arial"/>
            </a:endParaRPr>
          </a:p>
          <a:p>
            <a:pPr lvl="0" algn="ctr" defTabSz="449263" eaLnBrk="0" fontAlgn="base" hangingPunct="0">
              <a:lnSpc>
                <a:spcPct val="93000"/>
              </a:lnSpc>
              <a:spcBef>
                <a:spcPts val="1413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</a:pPr>
            <a:r>
              <a:rPr lang="pl-PL" altLang="sr-Latn-RS" sz="2400" kern="0" dirty="0" smtClean="0">
                <a:solidFill>
                  <a:srgbClr val="000000"/>
                </a:solidFill>
                <a:latin typeface="Arial"/>
              </a:rPr>
              <a:t>od 26.03.2019.g. do 26.03.2021.g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8593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/>
          <a:lstStyle/>
          <a:p>
            <a:r>
              <a:rPr lang="pl-PL" sz="2400" b="1" u="sng" dirty="0">
                <a:solidFill>
                  <a:prstClr val="black"/>
                </a:solidFill>
              </a:rPr>
              <a:t>Lokalno partnerstvo za zapošljavanje Cetinske krajine</a:t>
            </a: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/>
              <a:t>Prijavitelj:</a:t>
            </a:r>
            <a:r>
              <a:rPr lang="hr-HR" dirty="0"/>
              <a:t> Centar za ruralni razvoj CERURA HR Sinj, </a:t>
            </a:r>
            <a:r>
              <a:rPr lang="hr-HR" b="1" dirty="0" smtClean="0"/>
              <a:t>Partneri</a:t>
            </a:r>
            <a:r>
              <a:rPr lang="hr-HR" b="1" dirty="0"/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hr-HR" dirty="0" smtClean="0"/>
              <a:t>Hrvatski </a:t>
            </a:r>
            <a:r>
              <a:rPr lang="hr-HR" dirty="0"/>
              <a:t>zavod za zapošljavanje - Regionalni ured Split</a:t>
            </a:r>
          </a:p>
          <a:p>
            <a:pPr marL="514350" indent="-514350">
              <a:buFont typeface="+mj-lt"/>
              <a:buAutoNum type="arabicParenR"/>
            </a:pPr>
            <a:r>
              <a:rPr lang="hr-HR" dirty="0" smtClean="0"/>
              <a:t>Splitsko-dalmatinska </a:t>
            </a:r>
            <a:r>
              <a:rPr lang="hr-HR" dirty="0"/>
              <a:t>županija</a:t>
            </a:r>
          </a:p>
          <a:p>
            <a:pPr marL="514350" indent="-514350">
              <a:buFont typeface="+mj-lt"/>
              <a:buAutoNum type="arabicParenR"/>
            </a:pPr>
            <a:r>
              <a:rPr lang="hr-HR" dirty="0" smtClean="0"/>
              <a:t>Javna </a:t>
            </a:r>
            <a:r>
              <a:rPr lang="hr-HR" dirty="0"/>
              <a:t>ustanova RERA S.D.</a:t>
            </a:r>
          </a:p>
          <a:p>
            <a:pPr marL="514350" indent="-514350">
              <a:buFont typeface="+mj-lt"/>
              <a:buAutoNum type="arabicParenR"/>
            </a:pPr>
            <a:r>
              <a:rPr lang="hr-HR" dirty="0" smtClean="0"/>
              <a:t>Lokalna </a:t>
            </a:r>
            <a:r>
              <a:rPr lang="hr-HR" dirty="0"/>
              <a:t>akcijska grupa </a:t>
            </a:r>
            <a:r>
              <a:rPr lang="hr-HR" dirty="0" smtClean="0"/>
              <a:t>„Cetinska krajina”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4488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hr-HR" u="sng" dirty="0" smtClean="0"/>
              <a:t>Opći cilj projekta</a:t>
            </a: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2400" b="1" dirty="0"/>
          </a:p>
          <a:p>
            <a:pPr marL="0" indent="0">
              <a:buNone/>
            </a:pPr>
            <a:endParaRPr lang="hr-HR" sz="2400" b="1" dirty="0" smtClean="0"/>
          </a:p>
          <a:p>
            <a:pPr marL="0" indent="0">
              <a:buNone/>
            </a:pPr>
            <a:r>
              <a:rPr lang="hr-HR" sz="2800" dirty="0" smtClean="0"/>
              <a:t>Doprinijeti zapošljavanju ranjivih skupina na tržištu rada Splitsko-dalmatinske županije kroz razvoj lokalnih inicijativa</a:t>
            </a:r>
          </a:p>
        </p:txBody>
      </p:sp>
    </p:spTree>
    <p:extLst>
      <p:ext uri="{BB962C8B-B14F-4D97-AF65-F5344CB8AC3E}">
        <p14:creationId xmlns:p14="http://schemas.microsoft.com/office/powerpoint/2010/main" val="40122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hr-HR" u="sng" dirty="0"/>
              <a:t>Specifični </a:t>
            </a:r>
            <a:r>
              <a:rPr lang="hr-HR" u="sng" dirty="0" smtClean="0"/>
              <a:t>ciljevi projekta:</a:t>
            </a:r>
            <a:r>
              <a:rPr lang="hr-HR" u="sng" dirty="0"/>
              <a:t/>
            </a:r>
            <a:br>
              <a:rPr lang="hr-HR" u="sng" dirty="0"/>
            </a:b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024336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r-HR" sz="2800" dirty="0">
                <a:solidFill>
                  <a:prstClr val="black"/>
                </a:solidFill>
              </a:rPr>
              <a:t>Uspostavljanje efikasnih i održivih mehanizama podrške za razvoj ljudskih potencijala najranjivijih skupina u skladu s potrebama tržišta rada Cetinske krajine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>
                <a:solidFill>
                  <a:prstClr val="black"/>
                </a:solidFill>
              </a:rPr>
              <a:t>Poboljšanje učinkovite provedbe Strategije razvoja ljudskih potencijala Splitsko-dalmatinske županije na području Cetinske krajine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4933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hr-HR" u="sng" dirty="0" smtClean="0"/>
              <a:t>Ciljane skupine </a:t>
            </a: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024337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Nezaposleni pripadnici ranjivih skupina kako je definirano u Strategiji razvoja ljudskih potencijala Splitsko-dalmatinske županije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3963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04056"/>
          </a:xfrm>
        </p:spPr>
        <p:txBody>
          <a:bodyPr>
            <a:normAutofit fontScale="90000"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hr-HR" sz="3100" u="sng" dirty="0">
                <a:solidFill>
                  <a:prstClr val="black"/>
                </a:solidFill>
                <a:ea typeface="+mn-ea"/>
                <a:cs typeface="+mn-cs"/>
              </a:rPr>
              <a:t>Nezaposleni pripadnici ranjivih </a:t>
            </a:r>
            <a:r>
              <a:rPr lang="hr-HR" sz="3100" u="sng" dirty="0" smtClean="0">
                <a:solidFill>
                  <a:prstClr val="black"/>
                </a:solidFill>
                <a:ea typeface="+mn-ea"/>
                <a:cs typeface="+mn-cs"/>
              </a:rPr>
              <a:t>skupina - dokaz</a:t>
            </a:r>
            <a:endParaRPr lang="hr-H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3384376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hr-HR" dirty="0" smtClean="0">
                <a:solidFill>
                  <a:srgbClr val="00000A"/>
                </a:solidFill>
                <a:ea typeface="Droid Sans Fallback"/>
                <a:cs typeface="Times New Roman"/>
              </a:rPr>
              <a:t>Ako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su u evidenciji nezaposlenih osoba HZZ-a – potvrda o vođenju u evidenciji HZZ-a;</a:t>
            </a:r>
            <a:endParaRPr lang="hr-HR" sz="2800" dirty="0">
              <a:solidFill>
                <a:srgbClr val="00000A"/>
              </a:solidFill>
              <a:ea typeface="Droid Sans Fallback"/>
              <a:cs typeface="Times New Roman"/>
            </a:endParaRPr>
          </a:p>
          <a:p>
            <a:pPr marL="514350" indent="-51435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hr-HR" dirty="0" smtClean="0">
                <a:solidFill>
                  <a:srgbClr val="00000A"/>
                </a:solidFill>
                <a:ea typeface="Droid Sans Fallback"/>
                <a:cs typeface="Times New Roman"/>
              </a:rPr>
              <a:t>Ako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nisu u evidenciji nezaposlenih osoba HZZ-a – izjava osobe da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Calibri"/>
              </a:rPr>
              <a:t>nije redoviti učenik ili student, </a:t>
            </a:r>
            <a:r>
              <a:rPr lang="hr-HR" dirty="0">
                <a:solidFill>
                  <a:srgbClr val="00000A"/>
                </a:solidFill>
                <a:ea typeface="Droid Sans Fallback"/>
                <a:cs typeface="Times New Roman"/>
              </a:rPr>
              <a:t>nema posao, raspoloživa je za posao i aktivno traži posao;</a:t>
            </a:r>
            <a:endParaRPr lang="hr-HR" sz="2800" dirty="0">
              <a:solidFill>
                <a:srgbClr val="00000A"/>
              </a:solidFill>
              <a:ea typeface="Droid Sans Fallback"/>
              <a:cs typeface="Times New Roman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975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1053</Words>
  <Application>Microsoft Office PowerPoint</Application>
  <PresentationFormat>On-screen Show (4:3)</PresentationFormat>
  <Paragraphs>116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 UVODNA KONFERENCIJA O PROJEKTU </vt:lpstr>
      <vt:lpstr>Europski socijalni fond Operativni program Učinkoviti ljudski potencijali 2014. – 2020.  Lokalne inicijative za poticanje zapošljavanja - faza III UP.01.3.1.01.</vt:lpstr>
      <vt:lpstr>Izjava o zaštiti podataka</vt:lpstr>
      <vt:lpstr>Lokalno partnerstvo za zapošljavanje Cetinske krajine</vt:lpstr>
      <vt:lpstr>Lokalno partnerstvo za zapošljavanje Cetinske krajine</vt:lpstr>
      <vt:lpstr>Opći cilj projekta</vt:lpstr>
      <vt:lpstr>Specifični ciljevi projekta: </vt:lpstr>
      <vt:lpstr>Ciljane skupine </vt:lpstr>
      <vt:lpstr>Nezaposleni pripadnici ranjivih skupina - dokaz</vt:lpstr>
      <vt:lpstr>Dugotrajno nezaposleni (mladi do 29  godina nezaposleni iznad 6 mjeseci i osobe starije od 29 godina nezaposlene iznad 12 mj.) </vt:lpstr>
      <vt:lpstr>Dokazi pripadnosti ranjivoj skupini</vt:lpstr>
      <vt:lpstr>Hrvatski branitelji - dokaz</vt:lpstr>
      <vt:lpstr>Članovi obitelji stradalnika/ca Domovinskog rata</vt:lpstr>
      <vt:lpstr>Djeca hrvatskih ratnih vojnih invalida (osobe starije od 15 godina) </vt:lpstr>
      <vt:lpstr>Djeca dragovoljaca Domovinskog rata (osobe starije od 15 godina) </vt:lpstr>
      <vt:lpstr>Osobe s invaliditetom</vt:lpstr>
      <vt:lpstr>Nacionalne manjine </vt:lpstr>
      <vt:lpstr>Osobe od 50 godina i starije</vt:lpstr>
      <vt:lpstr>Pripadnici ostalih ranjivih skupina</vt:lpstr>
      <vt:lpstr>Elementi projekta</vt:lpstr>
      <vt:lpstr>1. Intervencije na tržištu rada i klubovi za zapošljavanje </vt:lpstr>
      <vt:lpstr>1. Intervencije na tržištu rada i klubovi za zapošljavanje</vt:lpstr>
      <vt:lpstr>1. Intervencije na tržištu rada i klubovi za zapošljavanje</vt:lpstr>
      <vt:lpstr>1. Intervencije na tržištu rada i klubovi za zapošljavanje</vt:lpstr>
      <vt:lpstr>1. Intervencije na tržištu rada i klubovi za zapošljavanje</vt:lpstr>
      <vt:lpstr>1. Intervencije na tržištu rada i klubovi za zapošljavanje</vt:lpstr>
      <vt:lpstr>1. Intervencije na tržištu rada i klubovi za zapošljavanje</vt:lpstr>
      <vt:lpstr>1. Intervencije na tržištu rada i klubovi za zapošljavanje</vt:lpstr>
      <vt:lpstr>2. Promidžba i vidljivost</vt:lpstr>
      <vt:lpstr>3. Upravljanje projektom i administracija</vt:lpstr>
      <vt:lpstr>Očekivani rezultati projekta</vt:lpstr>
      <vt:lpstr>Očekivani rezultati projekta</vt:lpstr>
      <vt:lpstr>Pokazatelji projekta</vt:lpstr>
      <vt:lpstr>Kontakt za više informacija </vt:lpstr>
    </vt:vector>
  </TitlesOfParts>
  <Company>Zadruga Dalmatia Ruralis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Europski socijalni fond Operativni program Učinkoviti ljudski potencijali 2014. – 2020.  Lokalne inicijative za poticanje zapošljavanja - faza III UP.01.3.1.01.</dc:title>
  <dc:creator>Korisnik</dc:creator>
  <cp:lastModifiedBy>Korisnik</cp:lastModifiedBy>
  <cp:revision>32</cp:revision>
  <dcterms:created xsi:type="dcterms:W3CDTF">2019-04-30T16:55:44Z</dcterms:created>
  <dcterms:modified xsi:type="dcterms:W3CDTF">2019-05-02T13:13:22Z</dcterms:modified>
</cp:coreProperties>
</file>